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270" r:id="rId2"/>
    <p:sldId id="271" r:id="rId3"/>
    <p:sldId id="292" r:id="rId4"/>
    <p:sldId id="317" r:id="rId5"/>
    <p:sldId id="291" r:id="rId6"/>
    <p:sldId id="294" r:id="rId7"/>
    <p:sldId id="295" r:id="rId8"/>
    <p:sldId id="296" r:id="rId9"/>
    <p:sldId id="297" r:id="rId10"/>
    <p:sldId id="280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273" r:id="rId22"/>
    <p:sldId id="274" r:id="rId23"/>
    <p:sldId id="279" r:id="rId24"/>
    <p:sldId id="319" r:id="rId25"/>
    <p:sldId id="318" r:id="rId26"/>
    <p:sldId id="309" r:id="rId27"/>
    <p:sldId id="310" r:id="rId28"/>
    <p:sldId id="311" r:id="rId29"/>
    <p:sldId id="312" r:id="rId30"/>
    <p:sldId id="285" r:id="rId31"/>
    <p:sldId id="313" r:id="rId32"/>
    <p:sldId id="314" r:id="rId33"/>
    <p:sldId id="315" r:id="rId34"/>
    <p:sldId id="316" r:id="rId35"/>
    <p:sldId id="320" r:id="rId36"/>
  </p:sldIdLst>
  <p:sldSz cx="9144000" cy="6858000" type="screen4x3"/>
  <p:notesSz cx="7099300" cy="939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</p:showPr>
  <p:clrMru>
    <a:srgbClr val="663300"/>
    <a:srgbClr val="FFFFFF"/>
    <a:srgbClr val="0E61BC"/>
    <a:srgbClr val="0F68C9"/>
    <a:srgbClr val="BECCD2"/>
    <a:srgbClr val="DDDDDD"/>
    <a:srgbClr val="C0C0C0"/>
    <a:srgbClr val="E31B2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5991" autoAdjust="0"/>
  </p:normalViewPr>
  <p:slideViewPr>
    <p:cSldViewPr>
      <p:cViewPr>
        <p:scale>
          <a:sx n="100" d="100"/>
          <a:sy n="100" d="100"/>
        </p:scale>
        <p:origin x="-2106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65" tIns="47133" rIns="94265" bIns="47133" numCol="1" anchor="t" anchorCtr="0" compatLnSpc="1">
            <a:prstTxWarp prst="textNoShape">
              <a:avLst/>
            </a:prstTxWarp>
          </a:bodyPr>
          <a:lstStyle>
            <a:lvl1pPr defTabSz="94297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65" tIns="47133" rIns="94265" bIns="47133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810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65" tIns="47133" rIns="94265" bIns="47133" numCol="1" anchor="b" anchorCtr="0" compatLnSpc="1">
            <a:prstTxWarp prst="textNoShape">
              <a:avLst/>
            </a:prstTxWarp>
          </a:bodyPr>
          <a:lstStyle>
            <a:lvl1pPr defTabSz="94297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92810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65" tIns="47133" rIns="94265" bIns="47133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B1507E8F-AFA3-4689-806B-ED2A75303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8B5CF47-73F1-4521-AA94-239D1758AFB6}" type="datetimeFigureOut">
              <a:rPr lang="en-US"/>
              <a:pPr>
                <a:defRPr/>
              </a:pPr>
              <a:t>3/3/2010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704850"/>
            <a:ext cx="4699000" cy="3524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464050"/>
            <a:ext cx="5680075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6513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8926513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9ECAF95-6D74-4FD2-A891-D035E728C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74AACD-DCE7-4902-8EAE-445DB02DF8D6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1D83AF-C61B-472E-ABCD-355D10795081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D18F54-93D3-474F-84C4-5D4A940782EC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069367-F5D5-4042-8ED6-273A3439E75D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C7CD38-3B06-4110-951B-F13C15E24433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47377C-37A0-4763-A56F-1CCCB907E097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BB8730-12BB-4B8C-B08A-D33995AE708A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EA926E-7825-4E23-9B7D-3DF321650C25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AD237B-404A-4D16-BD95-17F117B72F38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32B81F-B197-4A10-B322-604D0A2E7D2A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757977-D3CF-4B1C-ADAD-4269455A0F5F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5DB8FA-36CC-4776-B78F-7934D417D492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E8A35B-0D31-4E49-9497-E736A1091064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715E0D-5E6F-4BB0-B0C4-DFC5073BB2E9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495841-89A3-40EC-B5C9-811D43897E76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143802-037A-474D-986E-4C6129444584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875925-091F-475F-9C8F-28E91886DF67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81A10D-D541-4E56-AE0E-352FFEF6985C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BBD0E7-F4EE-4185-A4F2-99FD6ADD54A8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693D6E-98CC-4BD6-9849-D14E8B235AC6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629FE3-2F0C-46CA-B1B8-20870974888C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22F0C9-D2FD-4CC5-B885-CF64D54635CC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BA76F1-694C-481E-9BF7-2FCBBDA3698F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444E20-D370-41ED-A38A-4F7655D3700F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A8110D-0327-4B2D-80DE-A5B1B91CF345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5A5E3F-C432-4A32-992B-0CDAA8CF75BE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87DCF6-F9AD-486D-A958-C3F8AB897718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93CA16-9C04-4057-8602-448E2744DB53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1625BF-D6F8-45B0-8245-3FF7EFF651EC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C38DEC-AE6A-4CBC-BEDD-358CB6B8A5AF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63F7AB-1601-4626-9DD2-8DBAB313FDAD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C7E600-3862-4A2E-A765-3D16200CE98B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7493CF-572E-4EB4-BE80-15E2384C6EDD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251678-49D2-42C7-A782-D5FAB41B8ED7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0" y="0"/>
            <a:ext cx="29718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" name="Picture 15" descr="G:\LORD Strategic Initiatives\Active Initiatives\Branding\Final\Logo\lord-rgb.jpg"/>
          <p:cNvPicPr>
            <a:picLocks noChangeAspect="1" noChangeArrowheads="1"/>
          </p:cNvPicPr>
          <p:nvPr/>
        </p:nvPicPr>
        <p:blipFill>
          <a:blip r:embed="rId2" cstate="print"/>
          <a:srcRect t="8504" b="14645"/>
          <a:stretch>
            <a:fillRect/>
          </a:stretch>
        </p:blipFill>
        <p:spPr bwMode="auto">
          <a:xfrm>
            <a:off x="6781800" y="5638800"/>
            <a:ext cx="22860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3" cstate="print"/>
          <a:srcRect r="34204"/>
          <a:stretch>
            <a:fillRect/>
          </a:stretch>
        </p:blipFill>
        <p:spPr bwMode="auto">
          <a:xfrm>
            <a:off x="292100" y="6324600"/>
            <a:ext cx="351790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93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990600"/>
            <a:ext cx="8458200" cy="1143000"/>
          </a:xfrm>
        </p:spPr>
        <p:txBody>
          <a:bodyPr anchor="ctr"/>
          <a:lstStyle>
            <a:lvl1pPr>
              <a:defRPr sz="3600">
                <a:solidFill>
                  <a:srgbClr val="E31B2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9394" name="Rectangle 1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81000" y="2362200"/>
            <a:ext cx="84582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65138"/>
            <a:ext cx="2190750" cy="6240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465138"/>
            <a:ext cx="6419850" cy="6240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305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76400"/>
            <a:ext cx="4305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7" name="Rectangle 1029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rgbClr val="7E543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7" name="Title Placeholder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65138"/>
            <a:ext cx="8763000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764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Egyptian 505 LT Light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Egyptian 505 LT Light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Egyptian 505 LT Light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Egyptian 505 LT Light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Egyptian 505 LT Light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Egyptian 505 LT Light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Egyptian 505 LT Light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Egyptian 505 LT Light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80000"/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•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Longwood Gardens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endParaRPr lang="en-US" smtClean="0"/>
          </a:p>
        </p:txBody>
      </p:sp>
      <p:pic>
        <p:nvPicPr>
          <p:cNvPr id="15363" name="Picture 2" descr="G:\LORD Knowledgebase\Publications and Resources\LORD Articles, Speeches and Conferences\By Name\Gail Lord\Longwood Symposium March 2010\JPEG\Boston Public Garden_1 Courtyard.JPEG"/>
          <p:cNvPicPr>
            <a:picLocks noChangeAspect="1" noChangeArrowheads="1"/>
          </p:cNvPicPr>
          <p:nvPr/>
        </p:nvPicPr>
        <p:blipFill>
          <a:blip r:embed="rId3" cstate="print"/>
          <a:srcRect l="24876"/>
          <a:stretch>
            <a:fillRect/>
          </a:stretch>
        </p:blipFill>
        <p:spPr bwMode="auto">
          <a:xfrm>
            <a:off x="0" y="2438400"/>
            <a:ext cx="2362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G:\LORD Knowledgebase\Publications and Resources\LORD Articles, Speeches and Conferences\By Name\Gail Lord\Longwood Symposium March 2010\JPEG\Rhododendron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7075" y="2438400"/>
            <a:ext cx="27447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G:\LORD Knowledgebase\Publications and Resources\LORD Articles, Speeches and Conferences\By Name\Gail Lord\Longwood Symposium March 2010\JPEG\Interior Eden Project.jpeg"/>
          <p:cNvPicPr>
            <a:picLocks noChangeAspect="1" noChangeArrowheads="1"/>
          </p:cNvPicPr>
          <p:nvPr/>
        </p:nvPicPr>
        <p:blipFill>
          <a:blip r:embed="rId5" cstate="print"/>
          <a:srcRect b="2959"/>
          <a:stretch>
            <a:fillRect/>
          </a:stretch>
        </p:blipFill>
        <p:spPr bwMode="auto">
          <a:xfrm>
            <a:off x="4733925" y="2438400"/>
            <a:ext cx="14382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 descr="G:\LORD Knowledgebase\Publications and Resources\LORD Articles, Speeches and Conferences\By Name\Gail Lord\Longwood Symposium March 2010\JPEG\Precint of Amun; Botanical Garden Area; East bank.jpeg"/>
          <p:cNvPicPr>
            <a:picLocks noChangeAspect="1" noChangeArrowheads="1"/>
          </p:cNvPicPr>
          <p:nvPr/>
        </p:nvPicPr>
        <p:blipFill>
          <a:blip r:embed="rId6" cstate="print"/>
          <a:srcRect l="2438" r="2438" b="1424"/>
          <a:stretch>
            <a:fillRect/>
          </a:stretch>
        </p:blipFill>
        <p:spPr bwMode="auto">
          <a:xfrm>
            <a:off x="6172200" y="2441575"/>
            <a:ext cx="29718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Adam and Eve_1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14478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Adam and Eve, The Garden of Eden</a:t>
            </a:r>
          </a:p>
        </p:txBody>
      </p:sp>
      <p:pic>
        <p:nvPicPr>
          <p:cNvPr id="33795" name="Picture 6" descr="Brancacci Chapel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2300" y="1447800"/>
            <a:ext cx="28670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9"/>
          <p:cNvSpPr txBox="1">
            <a:spLocks noChangeArrowheads="1"/>
          </p:cNvSpPr>
          <p:nvPr/>
        </p:nvSpPr>
        <p:spPr bwMode="auto">
          <a:xfrm>
            <a:off x="4343400" y="6019800"/>
            <a:ext cx="4800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Egyptian 505 LT Light" pitchFamily="18" charset="0"/>
              </a:rPr>
              <a:t>Masaccio (1401-28), </a:t>
            </a:r>
          </a:p>
          <a:p>
            <a:r>
              <a:rPr lang="en-US" sz="1200" i="1">
                <a:latin typeface="Egyptian 505 LT Light" pitchFamily="18" charset="0"/>
              </a:rPr>
              <a:t>Expulsion of Adam and Eve from the Garden of Eden, </a:t>
            </a:r>
          </a:p>
          <a:p>
            <a:r>
              <a:rPr lang="en-US" sz="1200">
                <a:latin typeface="Egyptian 505 LT Light" pitchFamily="18" charset="0"/>
              </a:rPr>
              <a:t>fresco, 1424-6, </a:t>
            </a:r>
          </a:p>
          <a:p>
            <a:r>
              <a:rPr lang="en-US" sz="1200">
                <a:latin typeface="Egyptian 505 LT Light" pitchFamily="18" charset="0"/>
              </a:rPr>
              <a:t>Brancacci Chapel, Florence</a:t>
            </a:r>
          </a:p>
          <a:p>
            <a:endParaRPr lang="en-US" sz="1200">
              <a:latin typeface="Egyptian 505 LT Light" pitchFamily="18" charset="0"/>
            </a:endParaRPr>
          </a:p>
        </p:txBody>
      </p:sp>
      <p:sp>
        <p:nvSpPr>
          <p:cNvPr id="33797" name="TextBox 7"/>
          <p:cNvSpPr txBox="1">
            <a:spLocks noChangeArrowheads="1"/>
          </p:cNvSpPr>
          <p:nvPr/>
        </p:nvSpPr>
        <p:spPr bwMode="auto">
          <a:xfrm>
            <a:off x="304800" y="6027738"/>
            <a:ext cx="3657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Egyptian 505 LT Light" pitchFamily="18" charset="0"/>
              </a:rPr>
              <a:t>Lucas Cranach the Elder (1472-1553), </a:t>
            </a:r>
          </a:p>
          <a:p>
            <a:r>
              <a:rPr lang="en-US" sz="1200" i="1">
                <a:latin typeface="Egyptian 505 LT Light" pitchFamily="18" charset="0"/>
              </a:rPr>
              <a:t>Adam and Eve, 1</a:t>
            </a:r>
            <a:r>
              <a:rPr lang="en-US" sz="1200">
                <a:latin typeface="Egyptian 505 LT Light" pitchFamily="18" charset="0"/>
              </a:rPr>
              <a:t>521,</a:t>
            </a:r>
          </a:p>
          <a:p>
            <a:r>
              <a:rPr lang="en-US" sz="1200">
                <a:latin typeface="Egyptian 505 LT Light" pitchFamily="18" charset="0"/>
              </a:rPr>
              <a:t>Koninklijk Museum voor Schone Kunsten, Brussels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Jean-Jacques Rousseau</a:t>
            </a:r>
          </a:p>
        </p:txBody>
      </p:sp>
      <p:pic>
        <p:nvPicPr>
          <p:cNvPr id="35842" name="Picture 6" descr="Jean Jacques Roussea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3657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7" descr="Jean-Jacques_Rousseau_2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447800"/>
            <a:ext cx="28194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Englischer Garten, Munich</a:t>
            </a:r>
          </a:p>
        </p:txBody>
      </p:sp>
      <p:pic>
        <p:nvPicPr>
          <p:cNvPr id="37890" name="Picture 2" descr="G:\LORD Knowledgebase\Publications and Resources\LORD Articles, Speeches and Conferences\By Name\Gail Lord\Longwood Symposium March 2010\JPEG\Englischer Garten Munich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7213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Boston Common </a:t>
            </a:r>
          </a:p>
        </p:txBody>
      </p:sp>
      <p:pic>
        <p:nvPicPr>
          <p:cNvPr id="39938" name="Picture 2" descr="G:\LORD Knowledgebase\Publications and Resources\LORD Articles, Speeches and Conferences\By Name\Gail Lord\Longwood Symposium March 2010\JPEG\Boston Common at Midnight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7086600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304800" y="6457950"/>
            <a:ext cx="822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Egyptian 505 LT Light" pitchFamily="18" charset="0"/>
              </a:rPr>
              <a:t>Frederick Childe Hassam (1859–1935</a:t>
            </a:r>
            <a:r>
              <a:rPr lang="en-US" sz="1200"/>
              <a:t>)</a:t>
            </a:r>
            <a:r>
              <a:rPr lang="en-US" sz="1200">
                <a:latin typeface="Egyptian 505 LT Light" pitchFamily="18" charset="0"/>
              </a:rPr>
              <a:t>, </a:t>
            </a:r>
            <a:r>
              <a:rPr lang="en-US" sz="1200" i="1">
                <a:latin typeface="Egyptian 505 LT Light" pitchFamily="18" charset="0"/>
              </a:rPr>
              <a:t>Boston Common At Twilight</a:t>
            </a:r>
            <a:r>
              <a:rPr lang="en-US" sz="1200">
                <a:latin typeface="Egyptian 505 LT Light" pitchFamily="18" charset="0"/>
              </a:rPr>
              <a:t>, c. 1885, Museum of Fine Arts Boston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Boston Common and Public Gardens</a:t>
            </a:r>
          </a:p>
        </p:txBody>
      </p:sp>
      <p:pic>
        <p:nvPicPr>
          <p:cNvPr id="41986" name="Picture 2" descr="G:\LORD Knowledgebase\Publications and Resources\LORD Articles, Speeches and Conferences\By Name\Gail Lord\Longwood Symposium March 2010\JPEG\Boston Common &amp; Public Garden.JPEG"/>
          <p:cNvPicPr>
            <a:picLocks noChangeAspect="1" noChangeArrowheads="1"/>
          </p:cNvPicPr>
          <p:nvPr/>
        </p:nvPicPr>
        <p:blipFill>
          <a:blip r:embed="rId3" cstate="print"/>
          <a:srcRect t="2904" b="2702"/>
          <a:stretch>
            <a:fillRect/>
          </a:stretch>
        </p:blipFill>
        <p:spPr bwMode="auto">
          <a:xfrm>
            <a:off x="-9525" y="1447800"/>
            <a:ext cx="91535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4"/>
          <p:cNvSpPr txBox="1">
            <a:spLocks noChangeArrowheads="1"/>
          </p:cNvSpPr>
          <p:nvPr/>
        </p:nvSpPr>
        <p:spPr bwMode="auto">
          <a:xfrm>
            <a:off x="304800" y="6457950"/>
            <a:ext cx="8229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Egyptian 505 LT Light" pitchFamily="18" charset="0"/>
              </a:rPr>
              <a:t>Boston Common and Public Gardens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Castle Howard, Yorkshire</a:t>
            </a:r>
          </a:p>
        </p:txBody>
      </p:sp>
      <p:pic>
        <p:nvPicPr>
          <p:cNvPr id="44034" name="Picture 2" descr="G:\LORD Knowledgebase\Publications and Resources\LORD Articles, Speeches and Conferences\By Name\Gail Lord\Longwood Symposium March 2010\JPEG\Castle Howard_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80406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Kingsmere</a:t>
            </a:r>
          </a:p>
        </p:txBody>
      </p:sp>
      <p:pic>
        <p:nvPicPr>
          <p:cNvPr id="46082" name="Picture 7" descr="C:\Documents and Settings\ola.LORD\Desktop\3614266451_5a89eafb14_o.jpg"/>
          <p:cNvPicPr>
            <a:picLocks noChangeAspect="1" noChangeArrowheads="1"/>
          </p:cNvPicPr>
          <p:nvPr/>
        </p:nvPicPr>
        <p:blipFill>
          <a:blip r:embed="rId3" cstate="print"/>
          <a:srcRect l="1538" b="12569"/>
          <a:stretch>
            <a:fillRect/>
          </a:stretch>
        </p:blipFill>
        <p:spPr bwMode="auto">
          <a:xfrm>
            <a:off x="0" y="14478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6"/>
          <p:cNvSpPr txBox="1">
            <a:spLocks noChangeArrowheads="1"/>
          </p:cNvSpPr>
          <p:nvPr/>
        </p:nvSpPr>
        <p:spPr bwMode="auto">
          <a:xfrm>
            <a:off x="304800" y="6457950"/>
            <a:ext cx="8229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Egyptian 505 LT Light" pitchFamily="18" charset="0"/>
              </a:rPr>
              <a:t>Photograph: Glenn Bloodworth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 descr="H:\Scans and Digital Photos\General\Places\Nasher Sculpture Garden\Nasher Sculpture Center\Hursley NSC with di Suve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68421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Nasher Sculpture Park, Dallas</a:t>
            </a:r>
          </a:p>
        </p:txBody>
      </p:sp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304800" y="6457950"/>
            <a:ext cx="8229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>
              <a:latin typeface="Egyptian 505 LT Ligh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763000" cy="601663"/>
          </a:xfrm>
        </p:spPr>
        <p:txBody>
          <a:bodyPr/>
          <a:lstStyle/>
          <a:p>
            <a:pPr eaLnBrk="1" hangingPunct="1"/>
            <a:r>
              <a:rPr lang="en-US" sz="2600" smtClean="0"/>
              <a:t>Eduardo Chillida Sculpture Park, </a:t>
            </a:r>
            <a:br>
              <a:rPr lang="en-US" sz="2600" smtClean="0"/>
            </a:br>
            <a:r>
              <a:rPr lang="en-US" sz="2600" smtClean="0"/>
              <a:t>Spain</a:t>
            </a:r>
          </a:p>
        </p:txBody>
      </p:sp>
      <p:pic>
        <p:nvPicPr>
          <p:cNvPr id="50178" name="Picture 2" descr="G:\LORD Knowledgebase\Publications and Resources\LORD Articles, Speeches and Conferences\By Name\Gail Lord\Longwood Symposium March 2010\JPEG\Eduardo Chillida_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7416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Wardian Case</a:t>
            </a:r>
          </a:p>
        </p:txBody>
      </p:sp>
      <p:pic>
        <p:nvPicPr>
          <p:cNvPr id="52226" name="Picture 3" descr="G:\LORD Knowledgebase\Publications and Resources\LORD Articles, Speeches and Conferences\By Name\Gail Lord\Longwood Symposium March 2010\JPEG\image #1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5063" y="1447800"/>
            <a:ext cx="419893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4" descr="G:\LORD Knowledgebase\Publications and Resources\LORD Articles, Speeches and Conferences\By Name\Gail Lord\Longwood Symposium March 2010\JPEG\image #17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47800"/>
            <a:ext cx="48196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Box 6"/>
          <p:cNvSpPr txBox="1">
            <a:spLocks noChangeArrowheads="1"/>
          </p:cNvSpPr>
          <p:nvPr/>
        </p:nvSpPr>
        <p:spPr bwMode="auto">
          <a:xfrm>
            <a:off x="304800" y="645795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Egyptian 505 LT Light" pitchFamily="18" charset="0"/>
              </a:rPr>
              <a:t>The Wardian Case for carrying plant specimens, invented by Nathaniel Ward, 1829</a:t>
            </a:r>
          </a:p>
          <a:p>
            <a:r>
              <a:rPr lang="en-US" sz="1200">
                <a:latin typeface="Egyptian 505 LT Light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68338"/>
            <a:ext cx="9220200" cy="601662"/>
          </a:xfrm>
        </p:spPr>
        <p:txBody>
          <a:bodyPr/>
          <a:lstStyle/>
          <a:p>
            <a:pPr eaLnBrk="1" hangingPunct="1"/>
            <a:r>
              <a:rPr lang="en-US" smtClean="0"/>
              <a:t>People, Plants, Collections: </a:t>
            </a:r>
            <a:br>
              <a:rPr lang="en-US" smtClean="0"/>
            </a:br>
            <a:r>
              <a:rPr lang="en-US" smtClean="0"/>
              <a:t>Making the Connections</a:t>
            </a:r>
          </a:p>
        </p:txBody>
      </p:sp>
      <p:pic>
        <p:nvPicPr>
          <p:cNvPr id="17410" name="Picture 2" descr="G:\LORD Knowledgebase\Publications and Resources\LORD Articles, Speeches and Conferences\By Name\Gail Lord\Longwood Symposium March 2010\JPEG\Barry and Gail.jpe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8563" y="1914525"/>
            <a:ext cx="3763962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3400" y="1752600"/>
            <a:ext cx="4800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ct val="80000"/>
              <a:defRPr/>
            </a:pPr>
            <a:r>
              <a:rPr lang="en-US" b="0" kern="0" dirty="0">
                <a:latin typeface="+mn-lt"/>
              </a:rPr>
              <a:t>Longwood Graduate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ct val="80000"/>
              <a:defRPr/>
            </a:pPr>
            <a:r>
              <a:rPr lang="en-US" b="0" kern="0" dirty="0">
                <a:latin typeface="+mn-lt"/>
              </a:rPr>
              <a:t>Program Symposium 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80000"/>
              <a:defRPr/>
            </a:pPr>
            <a:r>
              <a:rPr lang="en-US" sz="1800" b="0" kern="0" dirty="0">
                <a:latin typeface="+mn-lt"/>
              </a:rPr>
              <a:t>March, 2010</a:t>
            </a:r>
          </a:p>
          <a:p>
            <a:pPr>
              <a:spcBef>
                <a:spcPts val="1800"/>
              </a:spcBef>
              <a:spcAft>
                <a:spcPts val="0"/>
              </a:spcAft>
              <a:buClr>
                <a:srgbClr val="CC0000"/>
              </a:buClr>
              <a:buSzPct val="80000"/>
              <a:defRPr/>
            </a:pPr>
            <a:r>
              <a:rPr lang="en-US" sz="2000" kern="0" dirty="0">
                <a:latin typeface="+mn-lt"/>
              </a:rPr>
              <a:t>Keynote Address: 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ct val="80000"/>
              <a:defRPr/>
            </a:pPr>
            <a:r>
              <a:rPr lang="en-US" sz="2600" kern="0" dirty="0">
                <a:latin typeface="+mn-lt"/>
              </a:rPr>
              <a:t>Cultural Change </a:t>
            </a:r>
            <a:br>
              <a:rPr lang="en-US" sz="2600" kern="0" dirty="0">
                <a:latin typeface="+mn-lt"/>
              </a:rPr>
            </a:br>
            <a:r>
              <a:rPr lang="en-US" sz="2600" kern="0" dirty="0">
                <a:latin typeface="+mn-lt"/>
              </a:rPr>
              <a:t>and Public Gardens</a:t>
            </a:r>
          </a:p>
          <a:p>
            <a:pPr>
              <a:spcBef>
                <a:spcPts val="3000"/>
              </a:spcBef>
              <a:spcAft>
                <a:spcPts val="0"/>
              </a:spcAft>
              <a:buClr>
                <a:srgbClr val="CC0000"/>
              </a:buClr>
              <a:buSzPct val="80000"/>
              <a:defRPr/>
            </a:pPr>
            <a:r>
              <a:rPr lang="en-US" sz="2000" b="0" kern="0" dirty="0">
                <a:latin typeface="+mn-lt"/>
              </a:rPr>
              <a:t>Gail and Barry Lord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ct val="80000"/>
              <a:defRPr/>
            </a:pPr>
            <a:r>
              <a:rPr lang="en-US" sz="1800" b="0" kern="0" dirty="0">
                <a:latin typeface="+mn-lt"/>
              </a:rPr>
              <a:t>Co-Presidents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ct val="80000"/>
              <a:defRPr/>
            </a:pPr>
            <a:r>
              <a:rPr lang="en-US" sz="1800" b="0" kern="0" dirty="0">
                <a:latin typeface="+mn-lt"/>
              </a:rPr>
              <a:t>Lord Cultural Resources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G:\LORD Knowledgebase\Publications and Resources\LORD Articles, Speeches and Conferences\By Name\Gail Lord\Longwood Symposium March 2010\JPEG\Crystal Palac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44227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Crystal Palace, 1851</a:t>
            </a:r>
          </a:p>
        </p:txBody>
      </p:sp>
      <p:sp>
        <p:nvSpPr>
          <p:cNvPr id="54275" name="TextBox 4"/>
          <p:cNvSpPr txBox="1">
            <a:spLocks noChangeArrowheads="1"/>
          </p:cNvSpPr>
          <p:nvPr/>
        </p:nvSpPr>
        <p:spPr bwMode="auto">
          <a:xfrm>
            <a:off x="4495800" y="62484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Egyptian 505 LT Light" pitchFamily="18" charset="0"/>
              </a:rPr>
              <a:t>Sir Joseph Paxton (1803-65), designer;</a:t>
            </a:r>
          </a:p>
          <a:p>
            <a:r>
              <a:rPr lang="en-US" sz="1200">
                <a:latin typeface="Egyptian 505 LT Light" pitchFamily="18" charset="0"/>
              </a:rPr>
              <a:t>John Edwin Mayall (1810–1901), photographer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Deir-el-Bahri, Egypt</a:t>
            </a:r>
          </a:p>
        </p:txBody>
      </p:sp>
      <p:pic>
        <p:nvPicPr>
          <p:cNvPr id="56322" name="Picture 6" descr="Great Temple of Hatshepsut_1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6400800" cy="427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Deir-el-Bahri.JPEG"/>
          <p:cNvPicPr>
            <a:picLocks noChangeAspect="1"/>
          </p:cNvPicPr>
          <p:nvPr/>
        </p:nvPicPr>
        <p:blipFill>
          <a:blip r:embed="rId4" cstate="print"/>
          <a:srcRect l="45517"/>
          <a:stretch>
            <a:fillRect/>
          </a:stretch>
        </p:blipFill>
        <p:spPr bwMode="auto">
          <a:xfrm>
            <a:off x="6529388" y="3746500"/>
            <a:ext cx="26146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7" descr="Deir-el-Bahri.JPEG"/>
          <p:cNvPicPr>
            <a:picLocks noChangeAspect="1"/>
          </p:cNvPicPr>
          <p:nvPr/>
        </p:nvPicPr>
        <p:blipFill>
          <a:blip r:embed="rId4" cstate="print"/>
          <a:srcRect r="53079"/>
          <a:stretch>
            <a:fillRect/>
          </a:stretch>
        </p:blipFill>
        <p:spPr bwMode="auto">
          <a:xfrm>
            <a:off x="6521450" y="1447800"/>
            <a:ext cx="2622550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Box 8"/>
          <p:cNvSpPr txBox="1">
            <a:spLocks noChangeArrowheads="1"/>
          </p:cNvSpPr>
          <p:nvPr/>
        </p:nvSpPr>
        <p:spPr bwMode="auto">
          <a:xfrm>
            <a:off x="304800" y="601980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Egyptian 505 LT Light" pitchFamily="18" charset="0"/>
              </a:rPr>
              <a:t>Left to right:  Middle colonnade of the southern wall, Deir El Bahri; </a:t>
            </a:r>
          </a:p>
          <a:p>
            <a:r>
              <a:rPr lang="en-US" sz="1200">
                <a:latin typeface="Egyptian 505 LT Light" pitchFamily="18" charset="0"/>
              </a:rPr>
              <a:t>Expedition to the Land of Punt, c. 1473–58 BCE; </a:t>
            </a:r>
          </a:p>
          <a:p>
            <a:r>
              <a:rPr lang="en-US" sz="1200">
                <a:latin typeface="Egyptian 505 LT Light" pitchFamily="18" charset="0"/>
              </a:rPr>
              <a:t>From the Funerary Temple of Hatshepsut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7"/>
          <p:cNvSpPr txBox="1">
            <a:spLocks noChangeArrowheads="1"/>
          </p:cNvSpPr>
          <p:nvPr/>
        </p:nvSpPr>
        <p:spPr bwMode="auto">
          <a:xfrm>
            <a:off x="304800" y="6459538"/>
            <a:ext cx="838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Egyptian 505 LT Light" pitchFamily="18" charset="0"/>
              </a:rPr>
              <a:t>Temple of Amon-Re at Karnak 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“The Botanical Garden”, Karnak</a:t>
            </a:r>
          </a:p>
        </p:txBody>
      </p:sp>
      <p:pic>
        <p:nvPicPr>
          <p:cNvPr id="58371" name="Picture 8" descr="Temple of Amon-Re at Karnak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1447800"/>
            <a:ext cx="421481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2" descr="G:\LORD Knowledgebase\Publications and Resources\LORD Articles, Speeches and Conferences\By Name\Gail Lord\Longwood Symposium March 2010\JPEG\Temple of Amon_Botanical Garden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47800"/>
            <a:ext cx="48244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Theophrastus (c. 371–287 BCE)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5562600" cy="3124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mtClean="0"/>
          </a:p>
        </p:txBody>
      </p:sp>
      <p:pic>
        <p:nvPicPr>
          <p:cNvPr id="60419" name="Picture 4" descr="Term of Theophrastus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3200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Box 6"/>
          <p:cNvSpPr txBox="1">
            <a:spLocks noChangeArrowheads="1"/>
          </p:cNvSpPr>
          <p:nvPr/>
        </p:nvSpPr>
        <p:spPr bwMode="auto">
          <a:xfrm>
            <a:off x="3302000" y="6281738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>
                <a:latin typeface="Egyptian 505 LT Light" pitchFamily="18" charset="0"/>
              </a:rPr>
              <a:t>Term of Theophrastus</a:t>
            </a:r>
            <a:r>
              <a:rPr lang="en-US" sz="1200">
                <a:latin typeface="Egyptian 505 LT Light" pitchFamily="18" charset="0"/>
              </a:rPr>
              <a:t>, </a:t>
            </a:r>
          </a:p>
          <a:p>
            <a:r>
              <a:rPr lang="en-US" sz="1200">
                <a:latin typeface="Egyptian 505 LT Light" pitchFamily="18" charset="0"/>
              </a:rPr>
              <a:t>North Parterre, “Crossroads of Philosophers”, Versailles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Dioscorides’ </a:t>
            </a:r>
            <a:r>
              <a:rPr lang="en-US" i="1" smtClean="0"/>
              <a:t>De Materia Medica</a:t>
            </a:r>
          </a:p>
        </p:txBody>
      </p:sp>
      <p:sp>
        <p:nvSpPr>
          <p:cNvPr id="62466" name="TextBox 6"/>
          <p:cNvSpPr txBox="1">
            <a:spLocks noChangeArrowheads="1"/>
          </p:cNvSpPr>
          <p:nvPr/>
        </p:nvSpPr>
        <p:spPr bwMode="auto">
          <a:xfrm>
            <a:off x="4267200" y="5867400"/>
            <a:ext cx="4648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>
                <a:latin typeface="Egyptian 505 LT Light" pitchFamily="18" charset="0"/>
              </a:rPr>
              <a:t>Asphodelus ramosus</a:t>
            </a:r>
            <a:r>
              <a:rPr lang="en-US" sz="1200">
                <a:latin typeface="Egyptian 505 LT Light" pitchFamily="18" charset="0"/>
              </a:rPr>
              <a:t>, </a:t>
            </a:r>
          </a:p>
          <a:p>
            <a:r>
              <a:rPr lang="en-US" sz="1200">
                <a:latin typeface="Egyptian 505 LT Light" pitchFamily="18" charset="0"/>
              </a:rPr>
              <a:t>From </a:t>
            </a:r>
            <a:r>
              <a:rPr lang="en-US" sz="1200" i="1">
                <a:latin typeface="Egyptian 505 LT Light" pitchFamily="18" charset="0"/>
              </a:rPr>
              <a:t>Codex Vindobonensis</a:t>
            </a:r>
            <a:r>
              <a:rPr lang="en-US" sz="1200">
                <a:latin typeface="Egyptian 505 LT Light" pitchFamily="18" charset="0"/>
              </a:rPr>
              <a:t>, c. 512 CE Byzantine copy of Dioscorides’ </a:t>
            </a:r>
            <a:r>
              <a:rPr lang="en-US" sz="1200" i="1">
                <a:latin typeface="Egyptian 505 LT Light" pitchFamily="18" charset="0"/>
              </a:rPr>
              <a:t>De Materia Medica, 1</a:t>
            </a:r>
            <a:r>
              <a:rPr lang="en-US" sz="1200" i="1" baseline="30000">
                <a:latin typeface="Egyptian 505 LT Light" pitchFamily="18" charset="0"/>
              </a:rPr>
              <a:t>st</a:t>
            </a:r>
            <a:r>
              <a:rPr lang="en-US" sz="1200" i="1">
                <a:latin typeface="Egyptian 505 LT Light" pitchFamily="18" charset="0"/>
              </a:rPr>
              <a:t> century CE</a:t>
            </a:r>
            <a:endParaRPr lang="en-US" sz="1200">
              <a:latin typeface="Egyptian 505 LT Light" pitchFamily="18" charset="0"/>
            </a:endParaRPr>
          </a:p>
        </p:txBody>
      </p:sp>
      <p:pic>
        <p:nvPicPr>
          <p:cNvPr id="62467" name="Picture 2" descr="C:\Documents and Settings\ola.LORD\Desktop\Asphodelus Ramos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4191000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763000" cy="601663"/>
          </a:xfrm>
        </p:spPr>
        <p:txBody>
          <a:bodyPr/>
          <a:lstStyle/>
          <a:p>
            <a:pPr eaLnBrk="1" hangingPunct="1"/>
            <a:r>
              <a:rPr lang="en-US" sz="2600" smtClean="0"/>
              <a:t/>
            </a:r>
            <a:br>
              <a:rPr lang="en-US" sz="2600" smtClean="0"/>
            </a:br>
            <a:r>
              <a:rPr lang="en-US" sz="2600" smtClean="0"/>
              <a:t>The influence of engravings</a:t>
            </a:r>
          </a:p>
        </p:txBody>
      </p:sp>
      <p:pic>
        <p:nvPicPr>
          <p:cNvPr id="64514" name="Picture 2" descr="C:\Documents and Settings\ola.LORD\Desktop\Cyclamen Hederifol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462756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4648200" y="6096000"/>
            <a:ext cx="4648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Egyptian 505 LT Light" pitchFamily="18" charset="0"/>
              </a:rPr>
              <a:t>Basilius Besler,</a:t>
            </a:r>
          </a:p>
          <a:p>
            <a:r>
              <a:rPr lang="en-US" sz="1200" i="1">
                <a:latin typeface="Egyptian 505 LT Light" pitchFamily="18" charset="0"/>
              </a:rPr>
              <a:t>Cyclamen hederifolium with Lavandula stoechas</a:t>
            </a:r>
            <a:r>
              <a:rPr lang="en-US" sz="1200">
                <a:latin typeface="Egyptian 505 LT Light" pitchFamily="18" charset="0"/>
              </a:rPr>
              <a:t>, Engraving, </a:t>
            </a:r>
            <a:r>
              <a:rPr lang="en-US" sz="1200" i="1">
                <a:latin typeface="Egyptian 505 LT Light" pitchFamily="18" charset="0"/>
              </a:rPr>
              <a:t>Hortus Eystettensis, </a:t>
            </a:r>
            <a:r>
              <a:rPr lang="en-US" sz="1200">
                <a:latin typeface="Egyptian 505 LT Light" pitchFamily="18" charset="0"/>
              </a:rPr>
              <a:t>Germany, 1613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Oxford University Botanical  Garden</a:t>
            </a:r>
          </a:p>
        </p:txBody>
      </p:sp>
      <p:pic>
        <p:nvPicPr>
          <p:cNvPr id="66562" name="Picture 5" descr="Oxford Gardens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4267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Rhodondendron loderi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5562600" cy="3124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mtClean="0"/>
          </a:p>
        </p:txBody>
      </p:sp>
      <p:pic>
        <p:nvPicPr>
          <p:cNvPr id="68611" name="Picture 2" descr="G:\LORD Knowledgebase\Publications and Resources\LORD Articles, Speeches and Conferences\By Name\Gail Lord\Longwood Symposium March 2010\JPEG\Rhododendron_loderi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405923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Leonardslee, Sussex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5562600" cy="3124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mtClean="0"/>
          </a:p>
        </p:txBody>
      </p:sp>
      <p:pic>
        <p:nvPicPr>
          <p:cNvPr id="70659" name="Picture 2" descr="G:\LORD Knowledgebase\Publications and Resources\LORD Articles, Speeches and Conferences\By Name\Gail Lord\Longwood Symposium March 2010\JPEG\Leonardslee in Sussex, England.jpeg"/>
          <p:cNvPicPr>
            <a:picLocks noChangeAspect="1" noChangeArrowheads="1"/>
          </p:cNvPicPr>
          <p:nvPr/>
        </p:nvPicPr>
        <p:blipFill>
          <a:blip r:embed="rId3" cstate="print"/>
          <a:srcRect t="10025" b="8563"/>
          <a:stretch>
            <a:fillRect/>
          </a:stretch>
        </p:blipFill>
        <p:spPr bwMode="auto">
          <a:xfrm>
            <a:off x="0" y="1450975"/>
            <a:ext cx="91440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Box 5"/>
          <p:cNvSpPr txBox="1">
            <a:spLocks noChangeArrowheads="1"/>
          </p:cNvSpPr>
          <p:nvPr/>
        </p:nvSpPr>
        <p:spPr bwMode="auto">
          <a:xfrm>
            <a:off x="304800" y="6457950"/>
            <a:ext cx="8229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>
              <a:latin typeface="Egyptian 505 LT Ligh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G:\LORD Knowledgebase\Publications and Resources\LORD Articles, Speeches and Conferences\By Name\Gail Lord\Longwood Symposium March 2010\JPEG\Hidcote in Floucestershire.jpeg"/>
          <p:cNvPicPr>
            <a:picLocks noChangeAspect="1" noChangeArrowheads="1"/>
          </p:cNvPicPr>
          <p:nvPr/>
        </p:nvPicPr>
        <p:blipFill>
          <a:blip r:embed="rId3" cstate="print"/>
          <a:srcRect t="3571" b="13889"/>
          <a:stretch>
            <a:fillRect/>
          </a:stretch>
        </p:blipFill>
        <p:spPr bwMode="auto">
          <a:xfrm>
            <a:off x="0" y="14478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Hidcote, Gloucestershire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Lord Cultural Resources</a:t>
            </a:r>
          </a:p>
        </p:txBody>
      </p:sp>
      <p:grpSp>
        <p:nvGrpSpPr>
          <p:cNvPr id="19459" name="Group 10"/>
          <p:cNvGrpSpPr>
            <a:grpSpLocks/>
          </p:cNvGrpSpPr>
          <p:nvPr/>
        </p:nvGrpSpPr>
        <p:grpSpPr bwMode="auto">
          <a:xfrm>
            <a:off x="228600" y="2362200"/>
            <a:ext cx="7391400" cy="1895664"/>
            <a:chOff x="393700" y="2057400"/>
            <a:chExt cx="8343900" cy="2140318"/>
          </a:xfrm>
        </p:grpSpPr>
        <p:pic>
          <p:nvPicPr>
            <p:cNvPr id="19460" name="Picture 3" descr="C:\Documents and Settings\ola.LORD\Desktop\miscellanea\promo\books\MME-Jan200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3700" y="2063392"/>
              <a:ext cx="1638300" cy="2131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1" name="Picture 4" descr="C:\Documents and Settings\ola.LORD\Desktop\miscellanea\promo\books\new mm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84400" y="2057400"/>
              <a:ext cx="1628472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2" name="Picture 5" descr="C:\Documents and Settings\ola.LORD\Desktop\miscellanea\promo\books\Manual of Museum Management (2nd Ed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62399" y="2057400"/>
              <a:ext cx="1498601" cy="2140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3" name="Picture 6" descr="C:\Documents and Settings\ola.LORD\Desktop\miscellanea\promo\books\Manual of Museum Learning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13400" y="2057400"/>
              <a:ext cx="149352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4" name="Picture 7" descr="C:\Documents and Settings\ola.LORD\Desktop\miscellanea\promo\books\ManualStrategicPlanning-high.t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51700" y="2057400"/>
              <a:ext cx="1485900" cy="2122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9" descr="9780759118485.Lord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24775" y="2346514"/>
            <a:ext cx="1196801" cy="190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600" smtClean="0"/>
              <a:t>Arnold Arboretum, Harvard University </a:t>
            </a:r>
          </a:p>
        </p:txBody>
      </p:sp>
      <p:pic>
        <p:nvPicPr>
          <p:cNvPr id="74754" name="Picture 4" descr="Arnold Arboretum_1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76962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Box 7"/>
          <p:cNvSpPr txBox="1">
            <a:spLocks noChangeArrowheads="1"/>
          </p:cNvSpPr>
          <p:nvPr/>
        </p:nvSpPr>
        <p:spPr bwMode="auto">
          <a:xfrm>
            <a:off x="304800" y="6457950"/>
            <a:ext cx="822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Egyptian 505 LT Light" pitchFamily="18" charset="0"/>
              </a:rPr>
              <a:t>Frederick Law Olmsted (1822-1903) designer, </a:t>
            </a:r>
            <a:r>
              <a:rPr lang="en-US" sz="1200" i="1">
                <a:latin typeface="Egyptian 505 LT Light" pitchFamily="18" charset="0"/>
              </a:rPr>
              <a:t>Arnold Arboretum</a:t>
            </a:r>
            <a:r>
              <a:rPr lang="en-US" sz="1200">
                <a:latin typeface="Egyptian 505 LT Light" pitchFamily="18" charset="0"/>
              </a:rPr>
              <a:t>, 1872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G:\LORD Knowledgebase\Publications and Resources\LORD Articles, Speeches and Conferences\By Name\Gail Lord\Longwood Symposium March 2010\JPEG\Eden Project Cornwall.jpeg"/>
          <p:cNvPicPr>
            <a:picLocks noChangeAspect="1" noChangeArrowheads="1"/>
          </p:cNvPicPr>
          <p:nvPr/>
        </p:nvPicPr>
        <p:blipFill>
          <a:blip r:embed="rId3" cstate="print"/>
          <a:srcRect t="11111" b="16666"/>
          <a:stretch>
            <a:fillRect/>
          </a:stretch>
        </p:blipFill>
        <p:spPr bwMode="auto">
          <a:xfrm>
            <a:off x="0" y="14478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Eden Project, Cornwall</a:t>
            </a:r>
          </a:p>
        </p:txBody>
      </p:sp>
      <p:sp>
        <p:nvSpPr>
          <p:cNvPr id="76803" name="TextBox 7"/>
          <p:cNvSpPr txBox="1">
            <a:spLocks noChangeArrowheads="1"/>
          </p:cNvSpPr>
          <p:nvPr/>
        </p:nvSpPr>
        <p:spPr bwMode="auto">
          <a:xfrm>
            <a:off x="304800" y="6457950"/>
            <a:ext cx="8229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>
              <a:latin typeface="Egyptian 505 LT Ligh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G:\LORD Knowledgebase\Publications and Resources\LORD Articles, Speeches and Conferences\By Name\Gail Lord\Longwood Symposium March 2010\JPEG\Interior Eden Project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36718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Eden Project, Cornwall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G:\LORD Knowledgebase\Publications and Resources\LORD Articles, Speeches and Conferences\By Name\Gail Lord\Longwood Symposium March 2010\JPEG\Longwood Garden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5410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Longwood Gardens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G:\LORD Knowledgebase\Publications and Resources\LORD Articles, Speeches and Conferences\By Name\Gail Lord\Longwood Symposium March 2010\JPEG\Sissinghurst-castle-gardens_2.jpeg"/>
          <p:cNvPicPr>
            <a:picLocks noChangeAspect="1" noChangeArrowheads="1"/>
          </p:cNvPicPr>
          <p:nvPr/>
        </p:nvPicPr>
        <p:blipFill>
          <a:blip r:embed="rId3" cstate="print"/>
          <a:srcRect t="18008" b="9972"/>
          <a:stretch>
            <a:fillRect/>
          </a:stretch>
        </p:blipFill>
        <p:spPr bwMode="auto">
          <a:xfrm>
            <a:off x="-12700" y="1447800"/>
            <a:ext cx="9169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Sissinghurst Castle Garden</a:t>
            </a:r>
          </a:p>
        </p:txBody>
      </p:sp>
      <p:sp>
        <p:nvSpPr>
          <p:cNvPr id="82947" name="TextBox 6"/>
          <p:cNvSpPr txBox="1">
            <a:spLocks noChangeArrowheads="1"/>
          </p:cNvSpPr>
          <p:nvPr/>
        </p:nvSpPr>
        <p:spPr bwMode="auto">
          <a:xfrm>
            <a:off x="304800" y="6457950"/>
            <a:ext cx="8229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>
              <a:latin typeface="Egyptian 505 LT Ligh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763000" cy="601663"/>
          </a:xfrm>
        </p:spPr>
        <p:txBody>
          <a:bodyPr/>
          <a:lstStyle/>
          <a:p>
            <a:pPr eaLnBrk="1" hangingPunct="1"/>
            <a:r>
              <a:rPr lang="en-US" sz="2000" smtClean="0"/>
              <a:t>Connecting Collections to the Public – </a:t>
            </a:r>
            <a:br>
              <a:rPr lang="en-US" sz="2000" smtClean="0"/>
            </a:br>
            <a:r>
              <a:rPr lang="en-US" smtClean="0"/>
              <a:t>Interpretive Planning</a:t>
            </a:r>
          </a:p>
        </p:txBody>
      </p:sp>
      <p:sp>
        <p:nvSpPr>
          <p:cNvPr id="84994" name="TextBox 6"/>
          <p:cNvSpPr txBox="1">
            <a:spLocks noChangeArrowheads="1"/>
          </p:cNvSpPr>
          <p:nvPr/>
        </p:nvSpPr>
        <p:spPr bwMode="auto">
          <a:xfrm>
            <a:off x="304800" y="6457950"/>
            <a:ext cx="8229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>
              <a:latin typeface="Egyptian 505 LT Light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90800" y="4876800"/>
            <a:ext cx="3581400" cy="3968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0" dirty="0">
                <a:latin typeface="+mj-lt"/>
              </a:rPr>
              <a:t>Communication Objectives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990600" y="1466850"/>
            <a:ext cx="2174875" cy="2173288"/>
            <a:chOff x="838200" y="2286000"/>
            <a:chExt cx="2175053" cy="2173224"/>
          </a:xfrm>
        </p:grpSpPr>
        <p:pic>
          <p:nvPicPr>
            <p:cNvPr id="85009" name="Picture 5" descr="flower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" y="2286000"/>
              <a:ext cx="2175053" cy="217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71644" y="3181324"/>
              <a:ext cx="1219300" cy="400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0" dirty="0">
                  <a:solidFill>
                    <a:srgbClr val="FFFFFF"/>
                  </a:solidFill>
                  <a:latin typeface="+mj-lt"/>
                </a:rPr>
                <a:t>Mission</a:t>
              </a:r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3429000" y="1847850"/>
            <a:ext cx="5029200" cy="1143000"/>
            <a:chOff x="3429000" y="1905000"/>
            <a:chExt cx="5029200" cy="1143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5638800" y="1905000"/>
              <a:ext cx="2819400" cy="1143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0" dirty="0">
                  <a:latin typeface="+mj-lt"/>
                </a:rPr>
                <a:t>Mandate</a:t>
              </a:r>
            </a:p>
          </p:txBody>
        </p:sp>
        <p:cxnSp>
          <p:nvCxnSpPr>
            <p:cNvPr id="85008" name="Straight Arrow Connector 15"/>
            <p:cNvCxnSpPr>
              <a:cxnSpLocks noChangeShapeType="1"/>
            </p:cNvCxnSpPr>
            <p:nvPr/>
          </p:nvCxnSpPr>
          <p:spPr bwMode="auto">
            <a:xfrm>
              <a:off x="3429000" y="2362200"/>
              <a:ext cx="1905000" cy="1588"/>
            </a:xfrm>
            <a:prstGeom prst="straightConnector1">
              <a:avLst/>
            </a:prstGeom>
            <a:noFill/>
            <a:ln w="38100" cap="rnd" algn="ctr">
              <a:solidFill>
                <a:schemeClr val="tx1"/>
              </a:solidFill>
              <a:miter lim="800000"/>
              <a:headEnd/>
              <a:tailEnd type="arrow" w="med" len="med"/>
            </a:ln>
          </p:spPr>
        </p:cxn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3467100" y="2381250"/>
            <a:ext cx="1828800" cy="1905000"/>
            <a:chOff x="3467100" y="2438400"/>
            <a:chExt cx="1828800" cy="1905000"/>
          </a:xfrm>
        </p:grpSpPr>
        <p:sp>
          <p:nvSpPr>
            <p:cNvPr id="10" name="Oval 9"/>
            <p:cNvSpPr/>
            <p:nvPr/>
          </p:nvSpPr>
          <p:spPr bwMode="auto">
            <a:xfrm>
              <a:off x="3467100" y="3276600"/>
              <a:ext cx="1828800" cy="1066800"/>
            </a:xfrm>
            <a:prstGeom prst="ellipse">
              <a:avLst/>
            </a:prstGeom>
            <a:solidFill>
              <a:srgbClr val="6633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000" b="0" dirty="0">
                  <a:solidFill>
                    <a:schemeClr val="bg1"/>
                  </a:solidFill>
                  <a:latin typeface="+mj-lt"/>
                </a:rPr>
                <a:t> Themes</a:t>
              </a:r>
            </a:p>
          </p:txBody>
        </p:sp>
        <p:cxnSp>
          <p:nvCxnSpPr>
            <p:cNvPr id="85006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4001294" y="2818606"/>
              <a:ext cx="762000" cy="1588"/>
            </a:xfrm>
            <a:prstGeom prst="straightConnector1">
              <a:avLst/>
            </a:prstGeom>
            <a:noFill/>
            <a:ln w="38100" cap="rnd" algn="ctr">
              <a:solidFill>
                <a:schemeClr val="tx1"/>
              </a:solidFill>
              <a:miter lim="800000"/>
              <a:headEnd/>
              <a:tailEnd type="arrow" w="med" len="med"/>
            </a:ln>
          </p:spPr>
        </p:cxnSp>
      </p:grp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rot="5400000">
            <a:off x="4155281" y="4574382"/>
            <a:ext cx="452437" cy="0"/>
          </a:xfrm>
          <a:prstGeom prst="straightConnector1">
            <a:avLst/>
          </a:prstGeom>
          <a:noFill/>
          <a:ln w="38100" cap="rnd" algn="ctr">
            <a:solidFill>
              <a:schemeClr val="tx1"/>
            </a:solidFill>
            <a:miter lim="800000"/>
            <a:headEnd/>
            <a:tailEnd type="arrow" w="med" len="med"/>
          </a:ln>
        </p:spPr>
      </p:cxn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905000" y="5321300"/>
            <a:ext cx="4953000" cy="1536700"/>
            <a:chOff x="1905000" y="5321301"/>
            <a:chExt cx="4953000" cy="1536699"/>
          </a:xfrm>
        </p:grpSpPr>
        <p:grpSp>
          <p:nvGrpSpPr>
            <p:cNvPr id="85001" name="Group 18"/>
            <p:cNvGrpSpPr>
              <a:grpSpLocks/>
            </p:cNvGrpSpPr>
            <p:nvPr/>
          </p:nvGrpSpPr>
          <p:grpSpPr bwMode="auto">
            <a:xfrm>
              <a:off x="1905000" y="5562600"/>
              <a:ext cx="4953000" cy="1295400"/>
              <a:chOff x="1905000" y="5562600"/>
              <a:chExt cx="4953000" cy="1295400"/>
            </a:xfrm>
          </p:grpSpPr>
          <p:sp>
            <p:nvSpPr>
              <p:cNvPr id="85003" name="AutoShape 17"/>
              <p:cNvSpPr>
                <a:spLocks noChangeArrowheads="1"/>
              </p:cNvSpPr>
              <p:nvPr/>
            </p:nvSpPr>
            <p:spPr bwMode="auto">
              <a:xfrm>
                <a:off x="3124200" y="5562600"/>
                <a:ext cx="2667000" cy="1295400"/>
              </a:xfrm>
              <a:prstGeom prst="irregularSeal1">
                <a:avLst/>
              </a:prstGeom>
              <a:solidFill>
                <a:srgbClr val="92D05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905000" y="6000751"/>
                <a:ext cx="4953000" cy="4000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000" b="0" dirty="0">
                    <a:latin typeface="+mj-lt"/>
                  </a:rPr>
                  <a:t>Means of Expression</a:t>
                </a:r>
              </a:p>
            </p:txBody>
          </p:sp>
        </p:grpSp>
        <p:cxnSp>
          <p:nvCxnSpPr>
            <p:cNvPr id="85002" name="Straight Arrow Connector 23"/>
            <p:cNvCxnSpPr>
              <a:cxnSpLocks noChangeShapeType="1"/>
            </p:cNvCxnSpPr>
            <p:nvPr/>
          </p:nvCxnSpPr>
          <p:spPr bwMode="auto">
            <a:xfrm rot="5400000">
              <a:off x="4114006" y="5587207"/>
              <a:ext cx="533400" cy="1587"/>
            </a:xfrm>
            <a:prstGeom prst="straightConnector1">
              <a:avLst/>
            </a:prstGeom>
            <a:noFill/>
            <a:ln w="38100" cap="rnd" algn="ctr">
              <a:solidFill>
                <a:schemeClr val="tx1"/>
              </a:solidFill>
              <a:miter lim="800000"/>
              <a:headEnd/>
              <a:tailEnd type="arrow" w="med" len="med"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Vizcaya Museum and Gardens, Miami</a:t>
            </a:r>
          </a:p>
        </p:txBody>
      </p:sp>
      <p:pic>
        <p:nvPicPr>
          <p:cNvPr id="21506" name="Picture 2" descr="C:\Documents and Settings\ola.LORD\Desktop\Vizcaya-side-Apr04-400dpi.jpg"/>
          <p:cNvPicPr>
            <a:picLocks noChangeAspect="1" noChangeArrowheads="1"/>
          </p:cNvPicPr>
          <p:nvPr/>
        </p:nvPicPr>
        <p:blipFill>
          <a:blip r:embed="rId3" cstate="print">
            <a:lum bright="-8000"/>
          </a:blip>
          <a:srcRect/>
          <a:stretch>
            <a:fillRect/>
          </a:stretch>
        </p:blipFill>
        <p:spPr bwMode="auto">
          <a:xfrm>
            <a:off x="0" y="1447800"/>
            <a:ext cx="766921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Villa Medici, Fiesole</a:t>
            </a:r>
          </a:p>
        </p:txBody>
      </p:sp>
      <p:pic>
        <p:nvPicPr>
          <p:cNvPr id="23554" name="Picture 3" descr="Villa Medici a Fiesola_2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61309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Villa Madama</a:t>
            </a:r>
          </a:p>
        </p:txBody>
      </p:sp>
      <p:pic>
        <p:nvPicPr>
          <p:cNvPr id="25602" name="Picture 2" descr="G:\LORD Knowledgebase\Publications and Resources\LORD Articles, Speeches and Conferences\By Name\Gail Lord\Longwood Symposium March 2010\JPEG\Villa Madama, facad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35052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3505200" y="58674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Egyptian 505 LT Light" pitchFamily="18" charset="0"/>
              </a:rPr>
              <a:t>Villa Madama, designed by Raphael, 1518</a:t>
            </a:r>
          </a:p>
          <a:p>
            <a:endParaRPr lang="en-US" sz="1200">
              <a:latin typeface="Egyptian 505 LT Ligh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Public Garden, University of Pisa</a:t>
            </a:r>
          </a:p>
        </p:txBody>
      </p:sp>
      <p:pic>
        <p:nvPicPr>
          <p:cNvPr id="27650" name="Picture 3" descr="Orto Botanico Pis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4267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Orto Botanico Pisa_2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825"/>
            <a:ext cx="42672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Royal Botanic Gardens, Kew</a:t>
            </a:r>
          </a:p>
        </p:txBody>
      </p:sp>
      <p:pic>
        <p:nvPicPr>
          <p:cNvPr id="29698" name="Picture 2" descr="G:\LORD Knowledgebase\Publications and Resources\LORD Articles, Speeches and Conferences\By Name\Gail Lord\Longwood Symposium March 2010\JPEG\Kew Garden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0300" y="3800475"/>
            <a:ext cx="34163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G:\LORD Knowledgebase\Publications and Resources\LORD Articles, Speeches and Conferences\By Name\Gail Lord\Longwood Symposium March 2010\JPEG\Kew Gardens_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47800"/>
            <a:ext cx="35401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G:\LORD Knowledgebase\Publications and Resources\LORD Articles, Speeches and Conferences\By Name\Gail Lord\Longwood Symposium March 2010\JPEG\Kew Gardens_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5538" y="1447800"/>
            <a:ext cx="3405187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3581400" y="6102350"/>
            <a:ext cx="5562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Egyptian 505 LT Light" pitchFamily="18" charset="0"/>
              </a:rPr>
              <a:t>Clockwise: Palm House, rebuilt in1984–89; </a:t>
            </a:r>
          </a:p>
          <a:p>
            <a:r>
              <a:rPr lang="en-US" sz="1200">
                <a:latin typeface="Egyptian 505 LT Light" pitchFamily="18" charset="0"/>
              </a:rPr>
              <a:t>Building at east end of large pond; </a:t>
            </a:r>
          </a:p>
          <a:p>
            <a:r>
              <a:rPr lang="en-US" sz="1200">
                <a:latin typeface="Egyptian 505 LT Light" pitchFamily="18" charset="0"/>
              </a:rPr>
              <a:t>Kew Gardens Pagoda, Sir William Chambers, architect</a:t>
            </a:r>
          </a:p>
          <a:p>
            <a:endParaRPr lang="en-US" sz="1200">
              <a:latin typeface="Egyptian 505 LT Ligh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G:\LORD Knowledgebase\Publications and Resources\LORD Articles, Speeches and Conferences\By Name\Gail Lord\Longwood Symposium March 2010\JPEG\Cloister Arcades_Metropolitan Museu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9388"/>
            <a:ext cx="5410200" cy="54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600" smtClean="0"/>
              <a:t>Cloister Arcades, Metropolitan Museum, New York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5486400" y="6451600"/>
            <a:ext cx="876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>
              <a:latin typeface="Egyptian 505 LT Ligh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rd PPT template-Feb08">
  <a:themeElements>
    <a:clrScheme name="Default Design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Default Design">
      <a:majorFont>
        <a:latin typeface="Egyptian 505 LT Light"/>
        <a:ea typeface=""/>
        <a:cs typeface=""/>
      </a:majorFont>
      <a:minorFont>
        <a:latin typeface="Egyptian 505 L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Lord PPT template-Feb08</Template>
  <TotalTime>859</TotalTime>
  <Words>436</Words>
  <Application>Microsoft Office PowerPoint</Application>
  <PresentationFormat>On-screen Show (4:3)</PresentationFormat>
  <Paragraphs>111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Lord PPT template-Feb08</vt:lpstr>
      <vt:lpstr>Longwood Gardens</vt:lpstr>
      <vt:lpstr>People, Plants, Collections:  Making the Connections</vt:lpstr>
      <vt:lpstr>Lord Cultural Resources</vt:lpstr>
      <vt:lpstr>Vizcaya Museum and Gardens, Miami</vt:lpstr>
      <vt:lpstr>Villa Medici, Fiesole</vt:lpstr>
      <vt:lpstr>Villa Madama</vt:lpstr>
      <vt:lpstr>Public Garden, University of Pisa</vt:lpstr>
      <vt:lpstr>Royal Botanic Gardens, Kew</vt:lpstr>
      <vt:lpstr>Cloister Arcades, Metropolitan Museum, New York</vt:lpstr>
      <vt:lpstr>Adam and Eve, The Garden of Eden</vt:lpstr>
      <vt:lpstr>Jean-Jacques Rousseau</vt:lpstr>
      <vt:lpstr>Englischer Garten, Munich</vt:lpstr>
      <vt:lpstr>Boston Common </vt:lpstr>
      <vt:lpstr>Boston Common and Public Gardens</vt:lpstr>
      <vt:lpstr>Castle Howard, Yorkshire</vt:lpstr>
      <vt:lpstr>Kingsmere</vt:lpstr>
      <vt:lpstr>Nasher Sculpture Park, Dallas</vt:lpstr>
      <vt:lpstr>Eduardo Chillida Sculpture Park,  Spain</vt:lpstr>
      <vt:lpstr>The Wardian Case</vt:lpstr>
      <vt:lpstr>The Crystal Palace, 1851</vt:lpstr>
      <vt:lpstr>Deir-el-Bahri, Egypt</vt:lpstr>
      <vt:lpstr>“The Botanical Garden”, Karnak</vt:lpstr>
      <vt:lpstr>Theophrastus (c. 371–287 BCE)</vt:lpstr>
      <vt:lpstr>Dioscorides’ De Materia Medica</vt:lpstr>
      <vt:lpstr> The influence of engravings</vt:lpstr>
      <vt:lpstr>Oxford University Botanical  Garden</vt:lpstr>
      <vt:lpstr>Rhodondendron loderi</vt:lpstr>
      <vt:lpstr>Leonardslee, Sussex</vt:lpstr>
      <vt:lpstr>Hidcote, Gloucestershire</vt:lpstr>
      <vt:lpstr>Arnold Arboretum, Harvard University </vt:lpstr>
      <vt:lpstr>Eden Project, Cornwall</vt:lpstr>
      <vt:lpstr>Eden Project, Cornwall</vt:lpstr>
      <vt:lpstr>Longwood Gardens</vt:lpstr>
      <vt:lpstr>Sissinghurst Castle Garden</vt:lpstr>
      <vt:lpstr>Connecting Collections to the Public –  Interpretive Planning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111</cp:revision>
  <dcterms:created xsi:type="dcterms:W3CDTF">2010-02-05T15:31:25Z</dcterms:created>
  <dcterms:modified xsi:type="dcterms:W3CDTF">2010-03-03T22:12:46Z</dcterms:modified>
</cp:coreProperties>
</file>